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343434"/>
    <a:srgbClr val="CBCFDF"/>
    <a:srgbClr val="3333FF"/>
    <a:srgbClr val="565656"/>
    <a:srgbClr val="D9DCE7"/>
    <a:srgbClr val="959EBD"/>
    <a:srgbClr val="BFC4D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>
      <p:cViewPr>
        <p:scale>
          <a:sx n="100" d="100"/>
          <a:sy n="100" d="100"/>
        </p:scale>
        <p:origin x="-126" y="10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2A0B0A6-F157-4642-96A6-26C53861735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DB5175-562E-45CA-8422-B9C253689844}" type="slidenum">
              <a:rPr lang="en-US"/>
              <a:pPr/>
              <a:t>1</a:t>
            </a:fld>
            <a:endParaRPr lang="en-US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C0DE17-E4A5-49D0-943B-5F0CED4E1A70}" type="slidenum">
              <a:rPr lang="en-US"/>
              <a:pPr/>
              <a:t>2</a:t>
            </a:fld>
            <a:endParaRPr 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AB9C69-D8F0-48C6-818B-B389F232420B}" type="slidenum">
              <a:rPr lang="en-US"/>
              <a:pPr/>
              <a:t>3</a:t>
            </a:fld>
            <a:endParaRPr lang="en-US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46BF6F-0440-4767-B8A4-CFC5B99ED2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A74BCF-287C-4021-9003-8B77FE0D68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4A768E-42E1-43CE-B130-0626AC0D89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2666ED-F5F2-49CE-BEFB-EEEF59A7CD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D0133A-D404-4A39-B494-A9B19E4A85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FCBF14-6360-4597-8AFC-D3E790A474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521DB4-5E03-47A5-9E1E-BF5C70B19D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F84EED-D794-4A23-9818-6403B1D3B5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FCD207-77E4-44EF-8135-B2B8693E02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7FA8FF-7F2C-4602-BB67-270F1E8632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9F8F13-1332-4B8E-A3F9-242317B840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BD099D6-0EC5-4B2C-92CA-5B98F429B39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09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0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openxmlformats.org/officeDocument/2006/relationships/image" Target="../media/image7.jpeg"/><Relationship Id="rId3" Type="http://schemas.openxmlformats.org/officeDocument/2006/relationships/slide" Target="slide2.xml"/><Relationship Id="rId7" Type="http://schemas.openxmlformats.org/officeDocument/2006/relationships/image" Target="../media/image3.jpeg"/><Relationship Id="rId12" Type="http://schemas.openxmlformats.org/officeDocument/2006/relationships/hyperlink" Target="http://en.wikipedia.org/wiki/File:LSvygotsky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image" Target="../media/image6.jpeg"/><Relationship Id="rId5" Type="http://schemas.openxmlformats.org/officeDocument/2006/relationships/image" Target="../media/image1.jpeg"/><Relationship Id="rId10" Type="http://schemas.openxmlformats.org/officeDocument/2006/relationships/hyperlink" Target="http://en.wikipedia.org/wiki/File:Chomsky.jpg" TargetMode="External"/><Relationship Id="rId4" Type="http://schemas.openxmlformats.org/officeDocument/2006/relationships/slide" Target="slide3.xml"/><Relationship Id="rId9" Type="http://schemas.openxmlformats.org/officeDocument/2006/relationships/image" Target="../media/image5.jpeg"/><Relationship Id="rId1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slide" Target="slide1.xml"/><Relationship Id="rId7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13" Type="http://schemas.openxmlformats.org/officeDocument/2006/relationships/image" Target="../media/image15.jpeg"/><Relationship Id="rId3" Type="http://schemas.openxmlformats.org/officeDocument/2006/relationships/slide" Target="slide1.xml"/><Relationship Id="rId7" Type="http://schemas.openxmlformats.org/officeDocument/2006/relationships/image" Target="../media/image10.jpeg"/><Relationship Id="rId12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image" Target="../media/image13.jpeg"/><Relationship Id="rId5" Type="http://schemas.openxmlformats.org/officeDocument/2006/relationships/image" Target="../media/image1.jpeg"/><Relationship Id="rId15" Type="http://schemas.openxmlformats.org/officeDocument/2006/relationships/image" Target="../media/image17.jpeg"/><Relationship Id="rId10" Type="http://schemas.openxmlformats.org/officeDocument/2006/relationships/image" Target="../media/image12.jpeg"/><Relationship Id="rId4" Type="http://schemas.openxmlformats.org/officeDocument/2006/relationships/slide" Target="slide2.xml"/><Relationship Id="rId9" Type="http://schemas.openxmlformats.org/officeDocument/2006/relationships/image" Target="../media/image11.jpeg"/><Relationship Id="rId14" Type="http://schemas.openxmlformats.org/officeDocument/2006/relationships/image" Target="../media/image1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1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US" sz="1400" dirty="0" smtClean="0"/>
              <a:t>Jean Piaget </a:t>
            </a:r>
            <a:r>
              <a:rPr lang="en-US" sz="1000" dirty="0" smtClean="0"/>
              <a:t> studying children is all I do!</a:t>
            </a:r>
            <a:endParaRPr lang="en-US" sz="1050" dirty="0" smtClean="0"/>
          </a:p>
        </p:txBody>
      </p:sp>
      <p:sp>
        <p:nvSpPr>
          <p:cNvPr id="14347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John F. Kennedy</a:t>
            </a:r>
          </a:p>
        </p:txBody>
      </p:sp>
      <p:sp>
        <p:nvSpPr>
          <p:cNvPr id="14348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14349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View photos of </a:t>
            </a:r>
            <a:r>
              <a:rPr lang="en-US" sz="700" dirty="0" smtClean="0"/>
              <a:t>Jean </a:t>
            </a:r>
            <a:r>
              <a:rPr lang="en-US" sz="700" dirty="0" smtClean="0"/>
              <a:t>(7)</a:t>
            </a:r>
            <a:endParaRPr lang="en-US" sz="700" dirty="0"/>
          </a:p>
        </p:txBody>
      </p:sp>
      <p:sp>
        <p:nvSpPr>
          <p:cNvPr id="14350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1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 smtClean="0"/>
              <a:t>View videos of Jean (1)</a:t>
            </a:r>
            <a:endParaRPr lang="en-US" sz="700" dirty="0"/>
          </a:p>
        </p:txBody>
      </p:sp>
      <p:sp>
        <p:nvSpPr>
          <p:cNvPr id="14352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 smtClean="0"/>
              <a:t>Send Jean a message</a:t>
            </a:r>
            <a:endParaRPr lang="en-US" sz="700" dirty="0"/>
          </a:p>
        </p:txBody>
      </p:sp>
      <p:sp>
        <p:nvSpPr>
          <p:cNvPr id="14353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4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5" name="Text Box 22"/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Wall</a:t>
            </a:r>
          </a:p>
        </p:txBody>
      </p:sp>
      <p:sp>
        <p:nvSpPr>
          <p:cNvPr id="14356" name="Text Box 23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14357" name="Text Box 24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14358" name="Text Box 25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14360" name="Rectangle 27"/>
          <p:cNvSpPr>
            <a:spLocks noChangeArrowheads="1"/>
          </p:cNvSpPr>
          <p:nvPr/>
        </p:nvSpPr>
        <p:spPr bwMode="auto">
          <a:xfrm>
            <a:off x="2057400" y="1524000"/>
            <a:ext cx="6019800" cy="838200"/>
          </a:xfrm>
          <a:prstGeom prst="rect">
            <a:avLst/>
          </a:prstGeom>
          <a:solidFill>
            <a:srgbClr val="D9DCE7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61" name="Text Box 28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14362" name="Text Box 29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/>
          </a:p>
        </p:txBody>
      </p:sp>
      <p:sp>
        <p:nvSpPr>
          <p:cNvPr id="14363" name="Text Box 30"/>
          <p:cNvSpPr txBox="1">
            <a:spLocks noChangeArrowheads="1"/>
          </p:cNvSpPr>
          <p:nvPr/>
        </p:nvSpPr>
        <p:spPr bwMode="auto">
          <a:xfrm>
            <a:off x="2133600" y="1600200"/>
            <a:ext cx="2362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solidFill>
                  <a:srgbClr val="343434"/>
                </a:solidFill>
              </a:rPr>
              <a:t>Write something…</a:t>
            </a:r>
          </a:p>
        </p:txBody>
      </p:sp>
      <p:sp>
        <p:nvSpPr>
          <p:cNvPr id="14364" name="Text Box 31"/>
          <p:cNvSpPr txBox="1">
            <a:spLocks noChangeArrowheads="1"/>
          </p:cNvSpPr>
          <p:nvPr/>
        </p:nvSpPr>
        <p:spPr bwMode="auto">
          <a:xfrm>
            <a:off x="7162800" y="1905000"/>
            <a:ext cx="685800" cy="2444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Share</a:t>
            </a:r>
          </a:p>
        </p:txBody>
      </p:sp>
      <p:sp>
        <p:nvSpPr>
          <p:cNvPr id="14365" name="Text Box 33"/>
          <p:cNvSpPr txBox="1">
            <a:spLocks noChangeArrowheads="1"/>
          </p:cNvSpPr>
          <p:nvPr/>
        </p:nvSpPr>
        <p:spPr bwMode="auto">
          <a:xfrm>
            <a:off x="152400" y="33528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Information</a:t>
            </a:r>
          </a:p>
        </p:txBody>
      </p:sp>
      <p:sp>
        <p:nvSpPr>
          <p:cNvPr id="14366" name="Line 32"/>
          <p:cNvSpPr>
            <a:spLocks noChangeShapeType="1"/>
          </p:cNvSpPr>
          <p:nvPr/>
        </p:nvSpPr>
        <p:spPr bwMode="auto">
          <a:xfrm>
            <a:off x="152400" y="3352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67" name="Text Box 34"/>
          <p:cNvSpPr txBox="1">
            <a:spLocks noChangeArrowheads="1"/>
          </p:cNvSpPr>
          <p:nvPr/>
        </p:nvSpPr>
        <p:spPr bwMode="auto">
          <a:xfrm>
            <a:off x="152400" y="3581400"/>
            <a:ext cx="16002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Networks</a:t>
            </a:r>
            <a:r>
              <a:rPr lang="en-US" sz="800" dirty="0" smtClean="0">
                <a:solidFill>
                  <a:srgbClr val="D9DCE7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University of Neuchâtel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Birthday</a:t>
            </a:r>
            <a:r>
              <a:rPr lang="en-US" sz="800" dirty="0">
                <a:solidFill>
                  <a:srgbClr val="959EBD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August 9</a:t>
            </a:r>
            <a:r>
              <a:rPr lang="en-US" sz="800" dirty="0"/>
              <a:t>, </a:t>
            </a:r>
            <a:r>
              <a:rPr lang="en-US" sz="800" dirty="0" smtClean="0"/>
              <a:t>1896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There is no political party for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 someone like me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Religion: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Protestant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Neuchâtel, Switzerland</a:t>
            </a:r>
            <a:endParaRPr lang="en-US" sz="800" dirty="0"/>
          </a:p>
        </p:txBody>
      </p:sp>
      <p:sp>
        <p:nvSpPr>
          <p:cNvPr id="14368" name="Line 35"/>
          <p:cNvSpPr>
            <a:spLocks noChangeShapeType="1"/>
          </p:cNvSpPr>
          <p:nvPr/>
        </p:nvSpPr>
        <p:spPr bwMode="auto">
          <a:xfrm>
            <a:off x="152400" y="5181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69" name="Text Box 36"/>
          <p:cNvSpPr txBox="1">
            <a:spLocks noChangeArrowheads="1"/>
          </p:cNvSpPr>
          <p:nvPr/>
        </p:nvSpPr>
        <p:spPr bwMode="auto">
          <a:xfrm>
            <a:off x="152400" y="49530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Friends</a:t>
            </a:r>
          </a:p>
        </p:txBody>
      </p:sp>
      <p:sp>
        <p:nvSpPr>
          <p:cNvPr id="14371" name="Text Box 39"/>
          <p:cNvSpPr txBox="1">
            <a:spLocks noChangeArrowheads="1"/>
          </p:cNvSpPr>
          <p:nvPr/>
        </p:nvSpPr>
        <p:spPr bwMode="auto">
          <a:xfrm>
            <a:off x="0" y="5867400"/>
            <a:ext cx="6858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/>
              <a:t>Valentine</a:t>
            </a:r>
            <a:endParaRPr lang="en-US" sz="800" dirty="0"/>
          </a:p>
        </p:txBody>
      </p:sp>
      <p:sp>
        <p:nvSpPr>
          <p:cNvPr id="14373" name="Text Box 42"/>
          <p:cNvSpPr txBox="1">
            <a:spLocks noChangeArrowheads="1"/>
          </p:cNvSpPr>
          <p:nvPr/>
        </p:nvSpPr>
        <p:spPr bwMode="auto">
          <a:xfrm>
            <a:off x="685800" y="5867400"/>
            <a:ext cx="4572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/>
              <a:t>Alfred</a:t>
            </a:r>
            <a:endParaRPr lang="en-US" sz="800" dirty="0"/>
          </a:p>
        </p:txBody>
      </p:sp>
      <p:sp>
        <p:nvSpPr>
          <p:cNvPr id="14375" name="Text Box 45"/>
          <p:cNvSpPr txBox="1">
            <a:spLocks noChangeArrowheads="1"/>
          </p:cNvSpPr>
          <p:nvPr/>
        </p:nvSpPr>
        <p:spPr bwMode="auto">
          <a:xfrm>
            <a:off x="1143000" y="5867400"/>
            <a:ext cx="6096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/>
              <a:t>Kenneth</a:t>
            </a:r>
            <a:endParaRPr lang="en-US" sz="800" dirty="0"/>
          </a:p>
        </p:txBody>
      </p:sp>
      <p:sp>
        <p:nvSpPr>
          <p:cNvPr id="14377" name="Text Box 50"/>
          <p:cNvSpPr txBox="1">
            <a:spLocks noChangeArrowheads="1"/>
          </p:cNvSpPr>
          <p:nvPr/>
        </p:nvSpPr>
        <p:spPr bwMode="auto">
          <a:xfrm>
            <a:off x="0" y="6643688"/>
            <a:ext cx="6096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800" dirty="0" smtClean="0"/>
              <a:t>Noam</a:t>
            </a:r>
            <a:endParaRPr lang="en-US" sz="800" dirty="0"/>
          </a:p>
        </p:txBody>
      </p:sp>
      <p:sp>
        <p:nvSpPr>
          <p:cNvPr id="14379" name="Text Box 53"/>
          <p:cNvSpPr txBox="1">
            <a:spLocks noChangeArrowheads="1"/>
          </p:cNvSpPr>
          <p:nvPr/>
        </p:nvSpPr>
        <p:spPr bwMode="auto">
          <a:xfrm>
            <a:off x="685800" y="6643688"/>
            <a:ext cx="5334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/>
              <a:t>Lev</a:t>
            </a:r>
            <a:endParaRPr lang="en-US" sz="800" dirty="0"/>
          </a:p>
        </p:txBody>
      </p:sp>
      <p:sp>
        <p:nvSpPr>
          <p:cNvPr id="14380" name="Rectangle 54"/>
          <p:cNvSpPr>
            <a:spLocks noChangeArrowheads="1"/>
          </p:cNvSpPr>
          <p:nvPr/>
        </p:nvSpPr>
        <p:spPr bwMode="auto">
          <a:xfrm>
            <a:off x="2590800" y="2514600"/>
            <a:ext cx="449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 smtClean="0">
                <a:solidFill>
                  <a:srgbClr val="3333CC"/>
                </a:solidFill>
              </a:rPr>
              <a:t>Jean Piaget </a:t>
            </a:r>
            <a:r>
              <a:rPr lang="en-US" sz="900" dirty="0" smtClean="0"/>
              <a:t>recently was awarded with the </a:t>
            </a:r>
            <a:r>
              <a:rPr lang="en-US" sz="900" dirty="0" err="1" smtClean="0"/>
              <a:t>Balzan</a:t>
            </a:r>
            <a:r>
              <a:rPr lang="en-US" sz="900" dirty="0" smtClean="0"/>
              <a:t> Prize for Social and Political Sciences, in there!!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>
                <a:solidFill>
                  <a:schemeClr val="bg2"/>
                </a:solidFill>
              </a:rPr>
              <a:t>October </a:t>
            </a:r>
            <a:r>
              <a:rPr lang="en-US" sz="800" dirty="0" smtClean="0">
                <a:solidFill>
                  <a:schemeClr val="bg2"/>
                </a:solidFill>
              </a:rPr>
              <a:t>1, 1979</a:t>
            </a:r>
            <a:endParaRPr lang="en-US" sz="800" dirty="0">
              <a:solidFill>
                <a:schemeClr val="bg2"/>
              </a:solidFill>
            </a:endParaRPr>
          </a:p>
        </p:txBody>
      </p:sp>
      <p:sp>
        <p:nvSpPr>
          <p:cNvPr id="14381" name="Text Box 60"/>
          <p:cNvSpPr txBox="1">
            <a:spLocks noChangeArrowheads="1"/>
          </p:cNvSpPr>
          <p:nvPr/>
        </p:nvSpPr>
        <p:spPr bwMode="auto">
          <a:xfrm>
            <a:off x="2743200" y="5486400"/>
            <a:ext cx="464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4383" name="Text Box 64"/>
          <p:cNvSpPr txBox="1">
            <a:spLocks noChangeArrowheads="1"/>
          </p:cNvSpPr>
          <p:nvPr/>
        </p:nvSpPr>
        <p:spPr bwMode="auto">
          <a:xfrm>
            <a:off x="1143000" y="6643688"/>
            <a:ext cx="6858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/>
              <a:t>Lawrence</a:t>
            </a:r>
            <a:endParaRPr lang="en-US" sz="800" dirty="0"/>
          </a:p>
        </p:txBody>
      </p:sp>
      <p:sp>
        <p:nvSpPr>
          <p:cNvPr id="14384" name="Rectangle 67"/>
          <p:cNvSpPr>
            <a:spLocks noChangeArrowheads="1"/>
          </p:cNvSpPr>
          <p:nvPr/>
        </p:nvSpPr>
        <p:spPr bwMode="auto">
          <a:xfrm>
            <a:off x="2590800" y="31242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300" b="1" dirty="0" smtClean="0">
                <a:solidFill>
                  <a:srgbClr val="3333CC"/>
                </a:solidFill>
              </a:rPr>
              <a:t>Valentine </a:t>
            </a:r>
            <a:r>
              <a:rPr lang="en-US" sz="1300" b="1" dirty="0" err="1" smtClean="0">
                <a:solidFill>
                  <a:srgbClr val="3333CC"/>
                </a:solidFill>
              </a:rPr>
              <a:t>Châtenay</a:t>
            </a:r>
            <a:r>
              <a:rPr lang="en-US" sz="1300" b="1" dirty="0" smtClean="0">
                <a:solidFill>
                  <a:srgbClr val="3333CC"/>
                </a:solidFill>
              </a:rPr>
              <a:t> </a:t>
            </a:r>
            <a:r>
              <a:rPr lang="en-US" sz="900" dirty="0" smtClean="0"/>
              <a:t>Be home by 7, we’re having dinner with the kids tonight.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>
                <a:solidFill>
                  <a:schemeClr val="bg2"/>
                </a:solidFill>
              </a:rPr>
              <a:t>May 3, 1970 </a:t>
            </a:r>
            <a:endParaRPr lang="en-US" sz="800" dirty="0">
              <a:solidFill>
                <a:schemeClr val="bg2"/>
              </a:solidFill>
            </a:endParaRPr>
          </a:p>
        </p:txBody>
      </p:sp>
      <p:sp>
        <p:nvSpPr>
          <p:cNvPr id="14387" name="Rectangle 70"/>
          <p:cNvSpPr>
            <a:spLocks noChangeArrowheads="1"/>
          </p:cNvSpPr>
          <p:nvPr/>
        </p:nvSpPr>
        <p:spPr bwMode="auto">
          <a:xfrm>
            <a:off x="2590800" y="3810000"/>
            <a:ext cx="449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 smtClean="0">
                <a:solidFill>
                  <a:srgbClr val="3333CC"/>
                </a:solidFill>
              </a:rPr>
              <a:t>Jean Piaget </a:t>
            </a:r>
            <a:r>
              <a:rPr lang="en-US" sz="900" dirty="0" smtClean="0"/>
              <a:t>really what the genetic epistemology proposes is discovering the roots of the different varieties of knowledge, since its elementary forms, following to the next levels, including also the scientific knowledge. 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>
                <a:solidFill>
                  <a:schemeClr val="bg2"/>
                </a:solidFill>
              </a:rPr>
              <a:t>April 21, 1968</a:t>
            </a:r>
            <a:endParaRPr lang="en-US" sz="800" dirty="0">
              <a:solidFill>
                <a:schemeClr val="bg2"/>
              </a:solidFill>
            </a:endParaRPr>
          </a:p>
        </p:txBody>
      </p:sp>
      <p:sp>
        <p:nvSpPr>
          <p:cNvPr id="14389" name="Rectangle 73"/>
          <p:cNvSpPr>
            <a:spLocks noChangeArrowheads="1"/>
          </p:cNvSpPr>
          <p:nvPr/>
        </p:nvSpPr>
        <p:spPr bwMode="auto">
          <a:xfrm>
            <a:off x="2590800" y="45720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 smtClean="0">
                <a:solidFill>
                  <a:srgbClr val="3333CC"/>
                </a:solidFill>
              </a:rPr>
              <a:t>Jean Piaget </a:t>
            </a:r>
            <a:r>
              <a:rPr lang="en-US" sz="900" dirty="0" smtClean="0"/>
              <a:t>my book Biology and Knowledge is out now, make sure to get a copy :D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>
                <a:solidFill>
                  <a:schemeClr val="bg2"/>
                </a:solidFill>
              </a:rPr>
              <a:t>October </a:t>
            </a:r>
            <a:r>
              <a:rPr lang="en-US" sz="800" dirty="0" smtClean="0">
                <a:solidFill>
                  <a:schemeClr val="bg2"/>
                </a:solidFill>
              </a:rPr>
              <a:t>8</a:t>
            </a:r>
            <a:r>
              <a:rPr lang="en-US" sz="800" dirty="0">
                <a:solidFill>
                  <a:schemeClr val="bg2"/>
                </a:solidFill>
              </a:rPr>
              <a:t>, </a:t>
            </a:r>
            <a:r>
              <a:rPr lang="en-US" sz="800" dirty="0" smtClean="0">
                <a:solidFill>
                  <a:schemeClr val="bg2"/>
                </a:solidFill>
              </a:rPr>
              <a:t>1965</a:t>
            </a:r>
            <a:endParaRPr lang="en-US" sz="800" dirty="0">
              <a:solidFill>
                <a:schemeClr val="bg2"/>
              </a:solidFill>
            </a:endParaRPr>
          </a:p>
        </p:txBody>
      </p:sp>
      <p:sp>
        <p:nvSpPr>
          <p:cNvPr id="14391" name="Rectangle 75"/>
          <p:cNvSpPr>
            <a:spLocks noChangeArrowheads="1"/>
          </p:cNvSpPr>
          <p:nvPr/>
        </p:nvSpPr>
        <p:spPr bwMode="auto">
          <a:xfrm>
            <a:off x="2590800" y="5257800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 smtClean="0">
                <a:solidFill>
                  <a:srgbClr val="3333CC"/>
                </a:solidFill>
              </a:rPr>
              <a:t>Jean Piaget </a:t>
            </a:r>
            <a:r>
              <a:rPr lang="en-US" sz="900" dirty="0" smtClean="0"/>
              <a:t>I’ve recognized that psychometric tests have serious flaws, children are not able to provide the researcher with their deepest thoughts and true feel… what to do, what to do. </a:t>
            </a:r>
            <a:r>
              <a:rPr lang="en-US" sz="900" dirty="0" err="1" smtClean="0"/>
              <a:t>O.o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>
                <a:solidFill>
                  <a:schemeClr val="bg2"/>
                </a:solidFill>
              </a:rPr>
              <a:t>July 19</a:t>
            </a:r>
            <a:r>
              <a:rPr lang="en-US" sz="800" dirty="0">
                <a:solidFill>
                  <a:schemeClr val="bg2"/>
                </a:solidFill>
              </a:rPr>
              <a:t>, </a:t>
            </a:r>
            <a:r>
              <a:rPr lang="en-US" sz="800" dirty="0" smtClean="0">
                <a:solidFill>
                  <a:schemeClr val="bg2"/>
                </a:solidFill>
              </a:rPr>
              <a:t>1951</a:t>
            </a:r>
            <a:endParaRPr lang="en-US" sz="800" dirty="0">
              <a:solidFill>
                <a:schemeClr val="bg2"/>
              </a:solidFill>
            </a:endParaRPr>
          </a:p>
        </p:txBody>
      </p:sp>
      <p:sp>
        <p:nvSpPr>
          <p:cNvPr id="14393" name="Rectangle 77"/>
          <p:cNvSpPr>
            <a:spLocks noChangeArrowheads="1"/>
          </p:cNvSpPr>
          <p:nvPr/>
        </p:nvSpPr>
        <p:spPr bwMode="auto">
          <a:xfrm>
            <a:off x="2590800" y="5867400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 smtClean="0">
                <a:solidFill>
                  <a:srgbClr val="3333CC"/>
                </a:solidFill>
              </a:rPr>
              <a:t>Jean Piaget </a:t>
            </a:r>
            <a:r>
              <a:rPr lang="en-US" sz="900" dirty="0" smtClean="0"/>
              <a:t>Studying children won’t be easy, it’s become obvious that  the logic and reason behind a child’s thoughts are very different from that of an adult. </a:t>
            </a:r>
            <a:r>
              <a:rPr lang="en-US" sz="1200" b="1" dirty="0" smtClean="0">
                <a:solidFill>
                  <a:srgbClr val="3333CC"/>
                </a:solidFill>
              </a:rPr>
              <a:t>  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>
                <a:solidFill>
                  <a:schemeClr val="bg2"/>
                </a:solidFill>
              </a:rPr>
              <a:t>December 3, 1949</a:t>
            </a:r>
            <a:endParaRPr lang="en-US" sz="800" dirty="0">
              <a:solidFill>
                <a:schemeClr val="bg2"/>
              </a:solidFill>
            </a:endParaRPr>
          </a:p>
        </p:txBody>
      </p:sp>
      <p:grpSp>
        <p:nvGrpSpPr>
          <p:cNvPr id="14397" name="Group 61"/>
          <p:cNvGrpSpPr>
            <a:grpSpLocks/>
          </p:cNvGrpSpPr>
          <p:nvPr/>
        </p:nvGrpSpPr>
        <p:grpSpPr bwMode="auto">
          <a:xfrm>
            <a:off x="0" y="0"/>
            <a:ext cx="9144000" cy="381000"/>
            <a:chOff x="0" y="0"/>
            <a:chExt cx="5760" cy="240"/>
          </a:xfrm>
        </p:grpSpPr>
        <p:sp>
          <p:nvSpPr>
            <p:cNvPr id="14345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4032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 sz="1200">
                <a:solidFill>
                  <a:schemeClr val="bg1"/>
                </a:solidFill>
              </a:endParaRPr>
            </a:p>
          </p:txBody>
        </p:sp>
        <p:pic>
          <p:nvPicPr>
            <p:cNvPr id="14394" name="Picture 58" descr="fb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0"/>
              <a:ext cx="3216" cy="224"/>
            </a:xfrm>
            <a:prstGeom prst="rect">
              <a:avLst/>
            </a:prstGeom>
            <a:noFill/>
          </p:spPr>
        </p:pic>
        <p:sp>
          <p:nvSpPr>
            <p:cNvPr id="14396" name="Rectangle 5"/>
            <p:cNvSpPr>
              <a:spLocks noChangeArrowheads="1"/>
            </p:cNvSpPr>
            <p:nvPr/>
          </p:nvSpPr>
          <p:spPr bwMode="auto">
            <a:xfrm>
              <a:off x="3744" y="0"/>
              <a:ext cx="2016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1200" b="1">
                  <a:solidFill>
                    <a:schemeClr val="bg1"/>
                  </a:solidFill>
                </a:rPr>
                <a:t>Home    Profile      Account</a:t>
              </a: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152400" y="3124200"/>
            <a:ext cx="6096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/>
              <a:t>Poke</a:t>
            </a:r>
            <a:endParaRPr lang="en-US" sz="700" dirty="0"/>
          </a:p>
        </p:txBody>
      </p:sp>
      <p:pic>
        <p:nvPicPr>
          <p:cNvPr id="6146" name="Picture 2" descr="http://4.bp.blogspot.com/_vsUR7TeOYYU/TAgYYKUFoiI/AAAAAAAAAFU/CmYCje3nylc/s1600/piaget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2400" y="685800"/>
            <a:ext cx="1447800" cy="1676400"/>
          </a:xfrm>
          <a:prstGeom prst="rect">
            <a:avLst/>
          </a:prstGeom>
          <a:noFill/>
        </p:spPr>
      </p:pic>
      <p:pic>
        <p:nvPicPr>
          <p:cNvPr id="58" name="Picture 2" descr="http://4.bp.blogspot.com/_vsUR7TeOYYU/TAgYYKUFoiI/AAAAAAAAAFU/CmYCje3nylc/s1600/piaget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33600" y="2438400"/>
            <a:ext cx="400050" cy="533400"/>
          </a:xfrm>
          <a:prstGeom prst="rect">
            <a:avLst/>
          </a:prstGeom>
          <a:noFill/>
        </p:spPr>
      </p:pic>
      <p:pic>
        <p:nvPicPr>
          <p:cNvPr id="59" name="Picture 2" descr="http://4.bp.blogspot.com/_vsUR7TeOYYU/TAgYYKUFoiI/AAAAAAAAAFU/CmYCje3nylc/s1600/piaget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33600" y="3810000"/>
            <a:ext cx="400050" cy="533400"/>
          </a:xfrm>
          <a:prstGeom prst="rect">
            <a:avLst/>
          </a:prstGeom>
          <a:noFill/>
        </p:spPr>
      </p:pic>
      <p:pic>
        <p:nvPicPr>
          <p:cNvPr id="60" name="Picture 2" descr="http://4.bp.blogspot.com/_vsUR7TeOYYU/TAgYYKUFoiI/AAAAAAAAAFU/CmYCje3nylc/s1600/piaget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33600" y="4495800"/>
            <a:ext cx="400050" cy="533400"/>
          </a:xfrm>
          <a:prstGeom prst="rect">
            <a:avLst/>
          </a:prstGeom>
          <a:noFill/>
        </p:spPr>
      </p:pic>
      <p:pic>
        <p:nvPicPr>
          <p:cNvPr id="61" name="Picture 2" descr="http://4.bp.blogspot.com/_vsUR7TeOYYU/TAgYYKUFoiI/AAAAAAAAAFU/CmYCje3nylc/s1600/piaget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33600" y="5181600"/>
            <a:ext cx="400050" cy="533400"/>
          </a:xfrm>
          <a:prstGeom prst="rect">
            <a:avLst/>
          </a:prstGeom>
          <a:noFill/>
        </p:spPr>
      </p:pic>
      <p:pic>
        <p:nvPicPr>
          <p:cNvPr id="62" name="Picture 2" descr="http://4.bp.blogspot.com/_vsUR7TeOYYU/TAgYYKUFoiI/AAAAAAAAAFU/CmYCje3nylc/s1600/piaget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33600" y="5791200"/>
            <a:ext cx="400050" cy="533400"/>
          </a:xfrm>
          <a:prstGeom prst="rect">
            <a:avLst/>
          </a:prstGeom>
          <a:noFill/>
        </p:spPr>
      </p:pic>
      <p:pic>
        <p:nvPicPr>
          <p:cNvPr id="6148" name="Picture 4" descr="http://www.portalsaofrancisco.com.br/alfa/jean-piaget/imagens/jean-piaget-33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33600" y="3124200"/>
            <a:ext cx="381000" cy="533400"/>
          </a:xfrm>
          <a:prstGeom prst="rect">
            <a:avLst/>
          </a:prstGeom>
          <a:noFill/>
        </p:spPr>
      </p:pic>
      <p:pic>
        <p:nvPicPr>
          <p:cNvPr id="64" name="Picture 4" descr="http://www.portalsaofrancisco.com.br/alfa/jean-piaget/imagens/jean-piaget-33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2400" y="5334000"/>
            <a:ext cx="381000" cy="533400"/>
          </a:xfrm>
          <a:prstGeom prst="rect">
            <a:avLst/>
          </a:prstGeom>
          <a:noFill/>
        </p:spPr>
      </p:pic>
      <p:pic>
        <p:nvPicPr>
          <p:cNvPr id="6150" name="Picture 6" descr="http://www.shsu.edu/~psy_www/images/Alfred_Binet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5801" y="5334000"/>
            <a:ext cx="457200" cy="533400"/>
          </a:xfrm>
          <a:prstGeom prst="rect">
            <a:avLst/>
          </a:prstGeom>
          <a:noFill/>
        </p:spPr>
      </p:pic>
      <p:pic>
        <p:nvPicPr>
          <p:cNvPr id="6152" name="Picture 8" descr="http://www.kaye.com/fambz/wiseKen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219200" y="5334000"/>
            <a:ext cx="419698" cy="533400"/>
          </a:xfrm>
          <a:prstGeom prst="rect">
            <a:avLst/>
          </a:prstGeom>
          <a:noFill/>
        </p:spPr>
      </p:pic>
      <p:pic>
        <p:nvPicPr>
          <p:cNvPr id="6154" name="Picture 10" descr="http://upload.wikimedia.org/wikipedia/commons/thumb/6/6e/Chomsky.jpg/150px-Chomsky.jpg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52400" y="6096000"/>
            <a:ext cx="400050" cy="533400"/>
          </a:xfrm>
          <a:prstGeom prst="rect">
            <a:avLst/>
          </a:prstGeom>
          <a:noFill/>
        </p:spPr>
      </p:pic>
      <p:pic>
        <p:nvPicPr>
          <p:cNvPr id="6156" name="Picture 12" descr="http://upload.wikimedia.org/wikipedia/commons/1/17/LSvygotsky.jpg">
            <a:hlinkClick r:id="rId12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85800" y="6096000"/>
            <a:ext cx="381000" cy="514352"/>
          </a:xfrm>
          <a:prstGeom prst="rect">
            <a:avLst/>
          </a:prstGeom>
          <a:noFill/>
        </p:spPr>
      </p:pic>
      <p:pic>
        <p:nvPicPr>
          <p:cNvPr id="6160" name="Picture 16" descr="http://www.wikinfo.org/upload/4/48/LawrenceKohlberg3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219200" y="6096000"/>
            <a:ext cx="468630" cy="53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Line 2"/>
          <p:cNvSpPr>
            <a:spLocks noChangeShapeType="1"/>
          </p:cNvSpPr>
          <p:nvPr/>
        </p:nvSpPr>
        <p:spPr bwMode="auto">
          <a:xfrm>
            <a:off x="3352800" y="3048000"/>
            <a:ext cx="3124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133600" y="28956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Personal Information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/>
            <a:r>
              <a:rPr lang="en-US" sz="1400" b="1" smtClean="0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US" sz="1400" dirty="0" smtClean="0"/>
              <a:t>Jean Piaget  </a:t>
            </a:r>
            <a:r>
              <a:rPr lang="en-US" sz="1000" dirty="0" smtClean="0"/>
              <a:t>studying children is all I do!</a:t>
            </a:r>
          </a:p>
        </p:txBody>
      </p:sp>
      <p:sp>
        <p:nvSpPr>
          <p:cNvPr id="16392" name="Rectangle 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16393" name="Rectangle 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16396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John F. Kennedy</a:t>
            </a:r>
          </a:p>
        </p:txBody>
      </p:sp>
      <p:sp>
        <p:nvSpPr>
          <p:cNvPr id="16398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16399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View photos of </a:t>
            </a:r>
            <a:r>
              <a:rPr lang="en-US" sz="700" dirty="0" smtClean="0"/>
              <a:t>Jean </a:t>
            </a:r>
            <a:r>
              <a:rPr lang="en-US" sz="700" dirty="0" smtClean="0"/>
              <a:t>(7)</a:t>
            </a:r>
            <a:endParaRPr lang="en-US" sz="700" dirty="0"/>
          </a:p>
        </p:txBody>
      </p:sp>
      <p:sp>
        <p:nvSpPr>
          <p:cNvPr id="16400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1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 smtClean="0"/>
              <a:t>View videos of Jean (1)</a:t>
            </a:r>
            <a:endParaRPr lang="en-US" sz="700" dirty="0"/>
          </a:p>
        </p:txBody>
      </p:sp>
      <p:sp>
        <p:nvSpPr>
          <p:cNvPr id="16402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 smtClean="0"/>
              <a:t>Send Jean a message</a:t>
            </a:r>
            <a:endParaRPr lang="en-US" sz="700" dirty="0"/>
          </a:p>
        </p:txBody>
      </p:sp>
      <p:sp>
        <p:nvSpPr>
          <p:cNvPr id="16403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4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5" name="Text Box 21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rgbClr val="D9DCE7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chemeClr val="accent2"/>
                </a:solidFill>
              </a:rPr>
              <a:t>Wall</a:t>
            </a:r>
          </a:p>
        </p:txBody>
      </p:sp>
      <p:sp>
        <p:nvSpPr>
          <p:cNvPr id="16406" name="Text Box 22"/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16407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16408" name="Text Box 24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16409" name="Text Box 25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16410" name="Text Box 26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/>
          </a:p>
        </p:txBody>
      </p:sp>
      <p:sp>
        <p:nvSpPr>
          <p:cNvPr id="16411" name="Text Box 27"/>
          <p:cNvSpPr txBox="1">
            <a:spLocks noChangeArrowheads="1"/>
          </p:cNvSpPr>
          <p:nvPr/>
        </p:nvSpPr>
        <p:spPr bwMode="auto">
          <a:xfrm>
            <a:off x="2133600" y="16002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Basic Information</a:t>
            </a:r>
          </a:p>
        </p:txBody>
      </p:sp>
      <p:sp>
        <p:nvSpPr>
          <p:cNvPr id="16412" name="Text Box 28"/>
          <p:cNvSpPr txBox="1">
            <a:spLocks noChangeArrowheads="1"/>
          </p:cNvSpPr>
          <p:nvPr/>
        </p:nvSpPr>
        <p:spPr bwMode="auto">
          <a:xfrm>
            <a:off x="152400" y="33528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dirty="0"/>
              <a:t>Information</a:t>
            </a:r>
          </a:p>
        </p:txBody>
      </p:sp>
      <p:sp>
        <p:nvSpPr>
          <p:cNvPr id="16413" name="Line 29"/>
          <p:cNvSpPr>
            <a:spLocks noChangeShapeType="1"/>
          </p:cNvSpPr>
          <p:nvPr/>
        </p:nvSpPr>
        <p:spPr bwMode="auto">
          <a:xfrm>
            <a:off x="152400" y="3352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14" name="Text Box 30"/>
          <p:cNvSpPr txBox="1">
            <a:spLocks noChangeArrowheads="1"/>
          </p:cNvSpPr>
          <p:nvPr/>
        </p:nvSpPr>
        <p:spPr bwMode="auto">
          <a:xfrm>
            <a:off x="152400" y="3581400"/>
            <a:ext cx="1600200" cy="1392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Networks</a:t>
            </a:r>
            <a:r>
              <a:rPr lang="en-US" sz="800" dirty="0" smtClean="0">
                <a:solidFill>
                  <a:srgbClr val="D9DCE7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University of Neuchâtel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August 9, 1896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There is no political party for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 someone like me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Religion: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Protestant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Neuchâtel, Switzerland</a:t>
            </a:r>
            <a:endParaRPr lang="en-US" sz="800" dirty="0"/>
          </a:p>
        </p:txBody>
      </p:sp>
      <p:sp>
        <p:nvSpPr>
          <p:cNvPr id="16415" name="Line 31"/>
          <p:cNvSpPr>
            <a:spLocks noChangeShapeType="1"/>
          </p:cNvSpPr>
          <p:nvPr/>
        </p:nvSpPr>
        <p:spPr bwMode="auto">
          <a:xfrm>
            <a:off x="152400" y="4953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16" name="Text Box 32"/>
          <p:cNvSpPr txBox="1">
            <a:spLocks noChangeArrowheads="1"/>
          </p:cNvSpPr>
          <p:nvPr/>
        </p:nvSpPr>
        <p:spPr bwMode="auto">
          <a:xfrm>
            <a:off x="152400" y="49530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dirty="0"/>
              <a:t>Photos</a:t>
            </a:r>
          </a:p>
        </p:txBody>
      </p:sp>
      <p:sp>
        <p:nvSpPr>
          <p:cNvPr id="16417" name="Line 33"/>
          <p:cNvSpPr>
            <a:spLocks noChangeShapeType="1"/>
          </p:cNvSpPr>
          <p:nvPr/>
        </p:nvSpPr>
        <p:spPr bwMode="auto">
          <a:xfrm>
            <a:off x="3200400" y="17526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18" name="Text Box 34"/>
          <p:cNvSpPr txBox="1">
            <a:spLocks noChangeArrowheads="1"/>
          </p:cNvSpPr>
          <p:nvPr/>
        </p:nvSpPr>
        <p:spPr bwMode="auto">
          <a:xfrm>
            <a:off x="2133600" y="1905000"/>
            <a:ext cx="3124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Networks:</a:t>
            </a:r>
            <a:r>
              <a:rPr lang="en-US" sz="800" dirty="0"/>
              <a:t>         	          </a:t>
            </a:r>
            <a:r>
              <a:rPr lang="en-US" sz="800" dirty="0" smtClean="0"/>
              <a:t>University of Neuchâtel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Sex:</a:t>
            </a:r>
            <a:r>
              <a:rPr lang="en-US" sz="800" dirty="0"/>
              <a:t>                  	          Male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Birthday:</a:t>
            </a:r>
            <a:r>
              <a:rPr lang="en-US" sz="800" dirty="0"/>
              <a:t>           	          </a:t>
            </a:r>
            <a:r>
              <a:rPr lang="en-US" sz="800" dirty="0" smtClean="0"/>
              <a:t>August 9, 1896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Hometown:</a:t>
            </a:r>
            <a:r>
              <a:rPr lang="en-US" sz="800" dirty="0"/>
              <a:t>       	          </a:t>
            </a:r>
            <a:r>
              <a:rPr lang="en-US" sz="800" dirty="0" smtClean="0"/>
              <a:t>Neuchâtel, Switzerland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Relationship Status:</a:t>
            </a:r>
            <a:r>
              <a:rPr lang="en-US" sz="800" dirty="0"/>
              <a:t>          Married to </a:t>
            </a:r>
            <a:r>
              <a:rPr lang="en-US" sz="800" dirty="0" smtClean="0">
                <a:solidFill>
                  <a:schemeClr val="accent2"/>
                </a:solidFill>
              </a:rPr>
              <a:t>Valentine </a:t>
            </a:r>
            <a:r>
              <a:rPr lang="en-US" sz="800" dirty="0" err="1" smtClean="0">
                <a:solidFill>
                  <a:srgbClr val="3333CC"/>
                </a:solidFill>
              </a:rPr>
              <a:t>Châtenay</a:t>
            </a:r>
            <a:endParaRPr lang="en-US" sz="800" dirty="0">
              <a:solidFill>
                <a:schemeClr val="accent2"/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Religious </a:t>
            </a:r>
            <a:r>
              <a:rPr lang="en-US" sz="800" dirty="0">
                <a:solidFill>
                  <a:srgbClr val="959EBD"/>
                </a:solidFill>
              </a:rPr>
              <a:t>Views:</a:t>
            </a:r>
            <a:r>
              <a:rPr lang="en-US" sz="800" dirty="0"/>
              <a:t>                </a:t>
            </a:r>
            <a:r>
              <a:rPr lang="en-US" sz="800" dirty="0" smtClean="0"/>
              <a:t>Protestant</a:t>
            </a:r>
            <a:endParaRPr lang="en-US" sz="800" dirty="0"/>
          </a:p>
        </p:txBody>
      </p:sp>
      <p:sp>
        <p:nvSpPr>
          <p:cNvPr id="16419" name="Text Box 35"/>
          <p:cNvSpPr txBox="1">
            <a:spLocks noChangeArrowheads="1"/>
          </p:cNvSpPr>
          <p:nvPr/>
        </p:nvSpPr>
        <p:spPr bwMode="auto">
          <a:xfrm>
            <a:off x="1828800" y="3200400"/>
            <a:ext cx="609600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Activities:</a:t>
            </a:r>
            <a:r>
              <a:rPr lang="en-US" sz="800" dirty="0"/>
              <a:t>         	          </a:t>
            </a:r>
            <a:r>
              <a:rPr lang="en-US" sz="800" dirty="0" smtClean="0"/>
              <a:t>Studying children.</a:t>
            </a:r>
            <a:r>
              <a:rPr lang="en-US" sz="800" dirty="0"/>
              <a:t>	</a:t>
            </a:r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Interests:</a:t>
            </a:r>
            <a:r>
              <a:rPr lang="en-US" sz="800" dirty="0"/>
              <a:t>                           </a:t>
            </a:r>
            <a:r>
              <a:rPr lang="en-US" sz="800" dirty="0" smtClean="0"/>
              <a:t>Children, cognitive development, education, and epistemology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Music:</a:t>
            </a:r>
            <a:r>
              <a:rPr lang="en-US" sz="800" dirty="0"/>
              <a:t>                  </a:t>
            </a:r>
            <a:r>
              <a:rPr lang="en-US" sz="800" dirty="0" smtClean="0"/>
              <a:t>I don’t have time for music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Movies:</a:t>
            </a:r>
            <a:r>
              <a:rPr lang="en-US" sz="800" dirty="0"/>
              <a:t>                </a:t>
            </a:r>
            <a:r>
              <a:rPr lang="en-US" sz="800" dirty="0" smtClean="0"/>
              <a:t>No time for movies either</a:t>
            </a:r>
            <a:r>
              <a:rPr lang="en-US" sz="800" dirty="0"/>
              <a:t>	</a:t>
            </a:r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TV Shows:	          </a:t>
            </a:r>
            <a:r>
              <a:rPr lang="en-US" sz="800" dirty="0" smtClean="0"/>
              <a:t>TV what??</a:t>
            </a:r>
            <a:endParaRPr lang="en-US" sz="800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Books:</a:t>
            </a:r>
            <a:r>
              <a:rPr lang="en-US" sz="800" dirty="0"/>
              <a:t>	          </a:t>
            </a:r>
            <a:r>
              <a:rPr lang="en-US" sz="800" dirty="0" smtClean="0"/>
              <a:t>My book, ‘</a:t>
            </a:r>
            <a:r>
              <a:rPr lang="en-US" sz="800" dirty="0" smtClean="0"/>
              <a:t>Genetic Epistemology</a:t>
            </a:r>
            <a:r>
              <a:rPr lang="en-US" sz="800" dirty="0" smtClean="0"/>
              <a:t>‘!!</a:t>
            </a:r>
            <a:endParaRPr lang="en-US" sz="800" dirty="0"/>
          </a:p>
        </p:txBody>
      </p:sp>
      <p:sp>
        <p:nvSpPr>
          <p:cNvPr id="16421" name="Text Box 37"/>
          <p:cNvSpPr txBox="1">
            <a:spLocks noChangeArrowheads="1"/>
          </p:cNvSpPr>
          <p:nvPr/>
        </p:nvSpPr>
        <p:spPr bwMode="auto">
          <a:xfrm>
            <a:off x="838200" y="5486400"/>
            <a:ext cx="838200" cy="529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>
                <a:solidFill>
                  <a:schemeClr val="accent2"/>
                </a:solidFill>
              </a:rPr>
              <a:t>The Family</a:t>
            </a: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/>
              <a:t>Updated </a:t>
            </a:r>
            <a:r>
              <a:rPr lang="en-US" sz="800" dirty="0" smtClean="0"/>
              <a:t>two</a:t>
            </a: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 smtClean="0"/>
              <a:t>y</a:t>
            </a:r>
            <a:r>
              <a:rPr lang="en-US" sz="800" dirty="0" smtClean="0"/>
              <a:t>ears ago</a:t>
            </a:r>
            <a:endParaRPr lang="en-US" sz="800" dirty="0"/>
          </a:p>
        </p:txBody>
      </p:sp>
      <p:sp>
        <p:nvSpPr>
          <p:cNvPr id="16422" name="Text Box 38"/>
          <p:cNvSpPr txBox="1">
            <a:spLocks noChangeArrowheads="1"/>
          </p:cNvSpPr>
          <p:nvPr/>
        </p:nvSpPr>
        <p:spPr bwMode="auto">
          <a:xfrm>
            <a:off x="152400" y="5105400"/>
            <a:ext cx="838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2 Albums</a:t>
            </a:r>
          </a:p>
        </p:txBody>
      </p:sp>
      <p:sp>
        <p:nvSpPr>
          <p:cNvPr id="16424" name="Text Box 40"/>
          <p:cNvSpPr txBox="1">
            <a:spLocks noChangeArrowheads="1"/>
          </p:cNvSpPr>
          <p:nvPr/>
        </p:nvSpPr>
        <p:spPr bwMode="auto">
          <a:xfrm>
            <a:off x="838200" y="6172200"/>
            <a:ext cx="8382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chemeClr val="accent2"/>
                </a:solidFill>
              </a:rPr>
              <a:t>Studies</a:t>
            </a:r>
            <a:endParaRPr lang="en-US" sz="800" dirty="0">
              <a:solidFill>
                <a:schemeClr val="accent2"/>
              </a:solidFill>
            </a:endParaRP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/>
              <a:t>Updated </a:t>
            </a:r>
            <a:r>
              <a:rPr lang="en-US" sz="800" dirty="0" smtClean="0"/>
              <a:t>ten </a:t>
            </a:r>
            <a:r>
              <a:rPr lang="en-US" sz="800" dirty="0"/>
              <a:t>months ago</a:t>
            </a:r>
          </a:p>
        </p:txBody>
      </p:sp>
      <p:sp>
        <p:nvSpPr>
          <p:cNvPr id="16425" name="Text Box 41"/>
          <p:cNvSpPr txBox="1">
            <a:spLocks noChangeArrowheads="1"/>
          </p:cNvSpPr>
          <p:nvPr/>
        </p:nvSpPr>
        <p:spPr bwMode="auto">
          <a:xfrm>
            <a:off x="2133600" y="48006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Contact Information</a:t>
            </a:r>
          </a:p>
        </p:txBody>
      </p:sp>
      <p:sp>
        <p:nvSpPr>
          <p:cNvPr id="16426" name="Line 42"/>
          <p:cNvSpPr>
            <a:spLocks noChangeShapeType="1"/>
          </p:cNvSpPr>
          <p:nvPr/>
        </p:nvSpPr>
        <p:spPr bwMode="auto">
          <a:xfrm>
            <a:off x="3276600" y="49530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27" name="Text Box 43"/>
          <p:cNvSpPr txBox="1">
            <a:spLocks noChangeArrowheads="1"/>
          </p:cNvSpPr>
          <p:nvPr/>
        </p:nvSpPr>
        <p:spPr bwMode="auto">
          <a:xfrm>
            <a:off x="2133600" y="5105400"/>
            <a:ext cx="4267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Address:	         </a:t>
            </a:r>
            <a:r>
              <a:rPr lang="en-US" sz="800" dirty="0" smtClean="0"/>
              <a:t>You’ll have to buy me dinner first.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Phone Number</a:t>
            </a:r>
            <a:r>
              <a:rPr lang="en-US" sz="800" dirty="0" smtClean="0">
                <a:solidFill>
                  <a:srgbClr val="959EBD"/>
                </a:solidFill>
              </a:rPr>
              <a:t>:</a:t>
            </a:r>
            <a:r>
              <a:rPr lang="en-US" sz="800" dirty="0">
                <a:solidFill>
                  <a:srgbClr val="959EBD"/>
                </a:solidFill>
              </a:rPr>
              <a:t> </a:t>
            </a:r>
            <a:r>
              <a:rPr lang="en-US" sz="800" dirty="0" smtClean="0">
                <a:solidFill>
                  <a:srgbClr val="959EBD"/>
                </a:solidFill>
              </a:rPr>
              <a:t>               </a:t>
            </a:r>
            <a:r>
              <a:rPr lang="en-US" sz="800" dirty="0" smtClean="0"/>
              <a:t>Why don’t you ask my yourself ;)</a:t>
            </a:r>
            <a:endParaRPr lang="en-US" sz="800" dirty="0"/>
          </a:p>
        </p:txBody>
      </p:sp>
      <p:grpSp>
        <p:nvGrpSpPr>
          <p:cNvPr id="16428" name="Group 44"/>
          <p:cNvGrpSpPr>
            <a:grpSpLocks/>
          </p:cNvGrpSpPr>
          <p:nvPr/>
        </p:nvGrpSpPr>
        <p:grpSpPr bwMode="auto">
          <a:xfrm>
            <a:off x="0" y="0"/>
            <a:ext cx="9144000" cy="381000"/>
            <a:chOff x="0" y="0"/>
            <a:chExt cx="5760" cy="240"/>
          </a:xfrm>
        </p:grpSpPr>
        <p:sp>
          <p:nvSpPr>
            <p:cNvPr id="16429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4032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 sz="1200">
                <a:solidFill>
                  <a:schemeClr val="bg1"/>
                </a:solidFill>
              </a:endParaRPr>
            </a:p>
          </p:txBody>
        </p:sp>
        <p:pic>
          <p:nvPicPr>
            <p:cNvPr id="16430" name="Picture 46" descr="fb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0"/>
              <a:ext cx="3216" cy="224"/>
            </a:xfrm>
            <a:prstGeom prst="rect">
              <a:avLst/>
            </a:prstGeom>
            <a:noFill/>
          </p:spPr>
        </p:pic>
        <p:sp>
          <p:nvSpPr>
            <p:cNvPr id="16431" name="Rectangle 5"/>
            <p:cNvSpPr>
              <a:spLocks noChangeArrowheads="1"/>
            </p:cNvSpPr>
            <p:nvPr/>
          </p:nvSpPr>
          <p:spPr bwMode="auto">
            <a:xfrm>
              <a:off x="3744" y="0"/>
              <a:ext cx="2016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1200" b="1">
                  <a:solidFill>
                    <a:schemeClr val="bg1"/>
                  </a:solidFill>
                </a:rPr>
                <a:t>Home    Profile      Account</a:t>
              </a:r>
            </a:p>
          </p:txBody>
        </p:sp>
      </p:grpSp>
      <p:pic>
        <p:nvPicPr>
          <p:cNvPr id="48" name="Picture 2" descr="http://4.bp.blogspot.com/_vsUR7TeOYYU/TAgYYKUFoiI/AAAAAAAAAFU/CmYCje3nylc/s1600/piaget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2400" y="533400"/>
            <a:ext cx="1447800" cy="1676400"/>
          </a:xfrm>
          <a:prstGeom prst="rect">
            <a:avLst/>
          </a:prstGeom>
          <a:noFill/>
        </p:spPr>
      </p:pic>
      <p:sp>
        <p:nvSpPr>
          <p:cNvPr id="49" name="TextBox 48"/>
          <p:cNvSpPr txBox="1"/>
          <p:nvPr/>
        </p:nvSpPr>
        <p:spPr>
          <a:xfrm>
            <a:off x="152400" y="3124200"/>
            <a:ext cx="8382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/>
              <a:t>Poke</a:t>
            </a:r>
            <a:endParaRPr lang="en-US" sz="700" dirty="0"/>
          </a:p>
        </p:txBody>
      </p:sp>
      <p:pic>
        <p:nvPicPr>
          <p:cNvPr id="4098" name="Picture 2" descr="http://oak.cats.ohiou.edu/~ar926102/eng305/piaget_pic1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2400" y="5257800"/>
            <a:ext cx="685799" cy="723901"/>
          </a:xfrm>
          <a:prstGeom prst="rect">
            <a:avLst/>
          </a:prstGeom>
          <a:noFill/>
        </p:spPr>
      </p:pic>
      <p:pic>
        <p:nvPicPr>
          <p:cNvPr id="4100" name="Picture 4" descr="http://www.piaget.org/news/images/Irv-Piaget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52400" y="6019800"/>
            <a:ext cx="685800" cy="685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685800" y="4953000"/>
            <a:ext cx="4038600" cy="1676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685800" y="4953000"/>
            <a:ext cx="2895600" cy="1676400"/>
          </a:xfrm>
          <a:prstGeom prst="rect">
            <a:avLst/>
          </a:prstGeom>
          <a:solidFill>
            <a:srgbClr val="F8F8FA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/>
            <a:r>
              <a:rPr lang="en-US" sz="1400" b="1" smtClean="0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18438" name="Rectangle 7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18439" name="Rectangle 8"/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18440" name="Rectangle 9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18441" name="Rectangle 10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18442" name="Rectangle 11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18443" name="Rectangle 12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John F. Kennedy</a:t>
            </a:r>
          </a:p>
        </p:txBody>
      </p:sp>
      <p:sp>
        <p:nvSpPr>
          <p:cNvPr id="18444" name="Rectangle 13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18445" name="Text Box 1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1143000"/>
            <a:ext cx="8382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Wall</a:t>
            </a:r>
          </a:p>
        </p:txBody>
      </p:sp>
      <p:sp>
        <p:nvSpPr>
          <p:cNvPr id="18446" name="Text Box 15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676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18447" name="Text Box 16"/>
          <p:cNvSpPr txBox="1">
            <a:spLocks noChangeArrowheads="1"/>
          </p:cNvSpPr>
          <p:nvPr/>
        </p:nvSpPr>
        <p:spPr bwMode="auto">
          <a:xfrm>
            <a:off x="24384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18448" name="Text Box 17"/>
          <p:cNvSpPr txBox="1">
            <a:spLocks noChangeArrowheads="1"/>
          </p:cNvSpPr>
          <p:nvPr/>
        </p:nvSpPr>
        <p:spPr bwMode="auto">
          <a:xfrm>
            <a:off x="3200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18449" name="Rectangle 18"/>
          <p:cNvSpPr>
            <a:spLocks noChangeArrowheads="1"/>
          </p:cNvSpPr>
          <p:nvPr/>
        </p:nvSpPr>
        <p:spPr bwMode="auto">
          <a:xfrm>
            <a:off x="685800" y="1752600"/>
            <a:ext cx="7467600" cy="2819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8450" name="Text Box 19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18451" name="Text Box 20"/>
          <p:cNvSpPr txBox="1">
            <a:spLocks noChangeArrowheads="1"/>
          </p:cNvSpPr>
          <p:nvPr/>
        </p:nvSpPr>
        <p:spPr bwMode="auto">
          <a:xfrm>
            <a:off x="685800" y="1524000"/>
            <a:ext cx="1905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/>
              <a:t>Photos of </a:t>
            </a:r>
            <a:r>
              <a:rPr lang="en-US" sz="1000" b="1" dirty="0" smtClean="0"/>
              <a:t>Jean</a:t>
            </a:r>
            <a:r>
              <a:rPr lang="en-US" sz="1000" dirty="0" smtClean="0"/>
              <a:t> </a:t>
            </a:r>
            <a:r>
              <a:rPr lang="en-US" sz="800" dirty="0" smtClean="0"/>
              <a:t> </a:t>
            </a:r>
            <a:r>
              <a:rPr lang="en-US" sz="800" dirty="0"/>
              <a:t>7 Photos</a:t>
            </a:r>
            <a:endParaRPr lang="en-US" sz="1000" dirty="0"/>
          </a:p>
        </p:txBody>
      </p:sp>
      <p:sp>
        <p:nvSpPr>
          <p:cNvPr id="18452" name="Text Box 31"/>
          <p:cNvSpPr txBox="1">
            <a:spLocks noChangeArrowheads="1"/>
          </p:cNvSpPr>
          <p:nvPr/>
        </p:nvSpPr>
        <p:spPr bwMode="auto">
          <a:xfrm>
            <a:off x="685800" y="4724400"/>
            <a:ext cx="1905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 smtClean="0"/>
              <a:t>Jean’s </a:t>
            </a:r>
            <a:r>
              <a:rPr lang="en-US" sz="1000" b="1" dirty="0"/>
              <a:t>Albums</a:t>
            </a:r>
            <a:r>
              <a:rPr lang="en-US" sz="1000" dirty="0"/>
              <a:t> </a:t>
            </a:r>
            <a:r>
              <a:rPr lang="en-US" sz="800" dirty="0"/>
              <a:t> 2 Photo Alums </a:t>
            </a:r>
            <a:endParaRPr lang="en-US" sz="1000" dirty="0"/>
          </a:p>
        </p:txBody>
      </p:sp>
      <p:sp>
        <p:nvSpPr>
          <p:cNvPr id="18453" name="Text Box 33"/>
          <p:cNvSpPr txBox="1">
            <a:spLocks noChangeArrowheads="1"/>
          </p:cNvSpPr>
          <p:nvPr/>
        </p:nvSpPr>
        <p:spPr bwMode="auto">
          <a:xfrm>
            <a:off x="762000" y="6324600"/>
            <a:ext cx="838200" cy="28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 dirty="0"/>
              <a:t>The Family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11</a:t>
            </a:r>
            <a:r>
              <a:rPr lang="en-US" sz="800" dirty="0" smtClean="0"/>
              <a:t> </a:t>
            </a:r>
            <a:r>
              <a:rPr lang="en-US" sz="800" dirty="0"/>
              <a:t>photos</a:t>
            </a:r>
          </a:p>
        </p:txBody>
      </p:sp>
      <p:sp>
        <p:nvSpPr>
          <p:cNvPr id="18454" name="Text Box 34"/>
          <p:cNvSpPr txBox="1">
            <a:spLocks noChangeArrowheads="1"/>
          </p:cNvSpPr>
          <p:nvPr/>
        </p:nvSpPr>
        <p:spPr bwMode="auto">
          <a:xfrm>
            <a:off x="2057400" y="6324600"/>
            <a:ext cx="1295400" cy="28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 dirty="0" smtClean="0"/>
              <a:t>Studies</a:t>
            </a:r>
            <a:endParaRPr lang="en-US" sz="800" b="1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9</a:t>
            </a:r>
            <a:r>
              <a:rPr lang="en-US" sz="800" dirty="0" smtClean="0"/>
              <a:t> </a:t>
            </a:r>
            <a:r>
              <a:rPr lang="en-US" sz="800" dirty="0"/>
              <a:t>photos</a:t>
            </a:r>
          </a:p>
        </p:txBody>
      </p:sp>
      <p:sp>
        <p:nvSpPr>
          <p:cNvPr id="18455" name="Text Box 35"/>
          <p:cNvSpPr txBox="1">
            <a:spLocks noChangeArrowheads="1"/>
          </p:cNvSpPr>
          <p:nvPr/>
        </p:nvSpPr>
        <p:spPr bwMode="auto">
          <a:xfrm>
            <a:off x="3657600" y="6324600"/>
            <a:ext cx="10668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 dirty="0"/>
              <a:t>Profile Pictures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3</a:t>
            </a:r>
            <a:r>
              <a:rPr lang="en-US" sz="800" dirty="0" smtClean="0"/>
              <a:t> </a:t>
            </a:r>
            <a:r>
              <a:rPr lang="en-US" sz="800" dirty="0"/>
              <a:t>photo</a:t>
            </a:r>
          </a:p>
        </p:txBody>
      </p:sp>
      <p:sp>
        <p:nvSpPr>
          <p:cNvPr id="18459" name="Rectangle 40"/>
          <p:cNvSpPr>
            <a:spLocks noChangeArrowheads="1"/>
          </p:cNvSpPr>
          <p:nvPr/>
        </p:nvSpPr>
        <p:spPr bwMode="auto">
          <a:xfrm>
            <a:off x="838200" y="685800"/>
            <a:ext cx="640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1400" dirty="0" smtClean="0"/>
              <a:t>Jean Piaget  </a:t>
            </a:r>
            <a:r>
              <a:rPr lang="en-US" sz="1000" dirty="0" smtClean="0"/>
              <a:t>studying children is all I do!</a:t>
            </a:r>
          </a:p>
        </p:txBody>
      </p:sp>
      <p:grpSp>
        <p:nvGrpSpPr>
          <p:cNvPr id="18468" name="Group 36"/>
          <p:cNvGrpSpPr>
            <a:grpSpLocks/>
          </p:cNvGrpSpPr>
          <p:nvPr/>
        </p:nvGrpSpPr>
        <p:grpSpPr bwMode="auto">
          <a:xfrm>
            <a:off x="0" y="0"/>
            <a:ext cx="9144000" cy="381000"/>
            <a:chOff x="0" y="0"/>
            <a:chExt cx="5760" cy="240"/>
          </a:xfrm>
        </p:grpSpPr>
        <p:sp>
          <p:nvSpPr>
            <p:cNvPr id="18469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4032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 sz="1200">
                <a:solidFill>
                  <a:schemeClr val="bg1"/>
                </a:solidFill>
              </a:endParaRPr>
            </a:p>
          </p:txBody>
        </p:sp>
        <p:pic>
          <p:nvPicPr>
            <p:cNvPr id="18470" name="Picture 38" descr="fb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0"/>
              <a:ext cx="3216" cy="224"/>
            </a:xfrm>
            <a:prstGeom prst="rect">
              <a:avLst/>
            </a:prstGeom>
            <a:noFill/>
          </p:spPr>
        </p:pic>
        <p:sp>
          <p:nvSpPr>
            <p:cNvPr id="18471" name="Rectangle 5"/>
            <p:cNvSpPr>
              <a:spLocks noChangeArrowheads="1"/>
            </p:cNvSpPr>
            <p:nvPr/>
          </p:nvSpPr>
          <p:spPr bwMode="auto">
            <a:xfrm>
              <a:off x="3744" y="0"/>
              <a:ext cx="2016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1200" b="1">
                  <a:solidFill>
                    <a:schemeClr val="bg1"/>
                  </a:solidFill>
                </a:rPr>
                <a:t>Home    Profile      Account</a:t>
              </a:r>
            </a:p>
          </p:txBody>
        </p:sp>
      </p:grpSp>
      <p:pic>
        <p:nvPicPr>
          <p:cNvPr id="40" name="Picture 2" descr="http://4.bp.blogspot.com/_vsUR7TeOYYU/TAgYYKUFoiI/AAAAAAAAAFU/CmYCje3nylc/s1600/piaget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2400" y="533400"/>
            <a:ext cx="609600" cy="762000"/>
          </a:xfrm>
          <a:prstGeom prst="rect">
            <a:avLst/>
          </a:prstGeom>
          <a:noFill/>
        </p:spPr>
      </p:pic>
      <p:pic>
        <p:nvPicPr>
          <p:cNvPr id="2050" name="Picture 2" descr="http://www.piaget.org/news/images/Irv-Piaget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33600" y="5105400"/>
            <a:ext cx="990600" cy="990601"/>
          </a:xfrm>
          <a:prstGeom prst="rect">
            <a:avLst/>
          </a:prstGeom>
          <a:noFill/>
        </p:spPr>
      </p:pic>
      <p:pic>
        <p:nvPicPr>
          <p:cNvPr id="41" name="Picture 2" descr="http://oak.cats.ohiou.edu/~ar926102/eng305/piaget_pic1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38200" y="5105400"/>
            <a:ext cx="990599" cy="1003300"/>
          </a:xfrm>
          <a:prstGeom prst="rect">
            <a:avLst/>
          </a:prstGeom>
          <a:noFill/>
        </p:spPr>
      </p:pic>
      <p:pic>
        <p:nvPicPr>
          <p:cNvPr id="42" name="Picture 2" descr="http://4.bp.blogspot.com/_vsUR7TeOYYU/TAgYYKUFoiI/AAAAAAAAAFU/CmYCje3nylc/s1600/piaget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33800" y="5105400"/>
            <a:ext cx="914400" cy="1143000"/>
          </a:xfrm>
          <a:prstGeom prst="rect">
            <a:avLst/>
          </a:prstGeom>
          <a:noFill/>
        </p:spPr>
      </p:pic>
      <p:pic>
        <p:nvPicPr>
          <p:cNvPr id="2052" name="Picture 4" descr="http://www.notablebiographies.com/images/uewb_08_img0554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38200" y="1905000"/>
            <a:ext cx="990600" cy="1133476"/>
          </a:xfrm>
          <a:prstGeom prst="rect">
            <a:avLst/>
          </a:prstGeom>
          <a:noFill/>
        </p:spPr>
      </p:pic>
      <p:pic>
        <p:nvPicPr>
          <p:cNvPr id="2054" name="Picture 6" descr="http://faculty.frostburg.edu/mbradley/psyography/piaget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133600" y="1905000"/>
            <a:ext cx="1219200" cy="1162050"/>
          </a:xfrm>
          <a:prstGeom prst="rect">
            <a:avLst/>
          </a:prstGeom>
          <a:noFill/>
        </p:spPr>
      </p:pic>
      <p:pic>
        <p:nvPicPr>
          <p:cNvPr id="2056" name="Picture 8" descr="http://archivespiaget.ch/typo3temp/pics/87e72f1d26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657600" y="1905000"/>
            <a:ext cx="990600" cy="1152525"/>
          </a:xfrm>
          <a:prstGeom prst="rect">
            <a:avLst/>
          </a:prstGeom>
          <a:noFill/>
        </p:spPr>
      </p:pic>
      <p:pic>
        <p:nvPicPr>
          <p:cNvPr id="2058" name="Picture 10" descr="http://www3.findagrave.com/photos250/photos/2004/77/8515319_1079635320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029200" y="1905000"/>
            <a:ext cx="838200" cy="1143000"/>
          </a:xfrm>
          <a:prstGeom prst="rect">
            <a:avLst/>
          </a:prstGeom>
          <a:noFill/>
        </p:spPr>
      </p:pic>
      <p:pic>
        <p:nvPicPr>
          <p:cNvPr id="2060" name="Picture 12" descr="http://www.ahjur.org/adibe/nesspiaget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248401" y="1905000"/>
            <a:ext cx="1295400" cy="1143000"/>
          </a:xfrm>
          <a:prstGeom prst="rect">
            <a:avLst/>
          </a:prstGeom>
          <a:noFill/>
        </p:spPr>
      </p:pic>
      <p:pic>
        <p:nvPicPr>
          <p:cNvPr id="2062" name="Picture 14" descr="http://www.oxydiane.net/IMG/siteon2.g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838201" y="3200400"/>
            <a:ext cx="914399" cy="1219200"/>
          </a:xfrm>
          <a:prstGeom prst="rect">
            <a:avLst/>
          </a:prstGeom>
          <a:noFill/>
        </p:spPr>
      </p:pic>
      <p:pic>
        <p:nvPicPr>
          <p:cNvPr id="2066" name="Picture 18" descr="http://t1.gstatic.com/images?q=tbn:ANd9GcSQz9xnRZ5kc4eGRucEVEfMONGD6bw_cTSDtHjyUJGXJDOGvb1ogQ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133600" y="3200400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707</TotalTime>
  <Words>413</Words>
  <Application>Microsoft Office PowerPoint</Application>
  <PresentationFormat>On-screen Show (4:3)</PresentationFormat>
  <Paragraphs>122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Slide 1</vt:lpstr>
      <vt:lpstr>facebook</vt:lpstr>
      <vt:lpstr>facebook</vt:lpstr>
    </vt:vector>
  </TitlesOfParts>
  <Company>Frisco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Profile</dc:title>
  <dc:creator>FriscoISD</dc:creator>
  <cp:lastModifiedBy>Jane</cp:lastModifiedBy>
  <cp:revision>43</cp:revision>
  <dcterms:created xsi:type="dcterms:W3CDTF">2009-03-30T18:09:43Z</dcterms:created>
  <dcterms:modified xsi:type="dcterms:W3CDTF">2011-01-02T17:48:20Z</dcterms:modified>
</cp:coreProperties>
</file>